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5" r:id="rId2"/>
    <p:sldId id="275" r:id="rId3"/>
    <p:sldId id="256" r:id="rId4"/>
    <p:sldId id="278" r:id="rId5"/>
    <p:sldId id="277" r:id="rId6"/>
    <p:sldId id="266" r:id="rId7"/>
    <p:sldId id="279" r:id="rId8"/>
    <p:sldId id="259" r:id="rId9"/>
    <p:sldId id="282" r:id="rId10"/>
    <p:sldId id="261" r:id="rId11"/>
    <p:sldId id="283" r:id="rId12"/>
    <p:sldId id="271" r:id="rId13"/>
    <p:sldId id="264" r:id="rId14"/>
    <p:sldId id="257" r:id="rId15"/>
    <p:sldId id="280" r:id="rId16"/>
    <p:sldId id="281" r:id="rId17"/>
    <p:sldId id="273" r:id="rId18"/>
    <p:sldId id="258" r:id="rId19"/>
    <p:sldId id="276" r:id="rId20"/>
    <p:sldId id="270" r:id="rId21"/>
    <p:sldId id="274" r:id="rId22"/>
    <p:sldId id="269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40" autoAdjust="0"/>
  </p:normalViewPr>
  <p:slideViewPr>
    <p:cSldViewPr>
      <p:cViewPr>
        <p:scale>
          <a:sx n="70" d="100"/>
          <a:sy n="70" d="100"/>
        </p:scale>
        <p:origin x="-504" y="-204"/>
      </p:cViewPr>
      <p:guideLst>
        <p:guide orient="horz" pos="89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66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75222-0EE3-4853-A888-E1966A648A46}" type="datetimeFigureOut">
              <a:rPr lang="es-MX" smtClean="0"/>
              <a:t>09/abr/2013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8070C-D4A0-45AE-89CC-0FD2846F93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039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703FB-3146-4299-BDBE-ADD6A4B97139}" type="datetimeFigureOut">
              <a:rPr lang="es-MX" smtClean="0"/>
              <a:t>09/abr/2013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06EE9-76E4-4E7F-B6F7-B189CBEE2D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587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9518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468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4680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EE9-76E4-4E7F-B6F7-B189CBEE2D53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87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395536" y="1484784"/>
            <a:ext cx="8352928" cy="1008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</a:t>
            </a:r>
            <a:br>
              <a:rPr lang="es-ES" dirty="0" smtClean="0"/>
            </a:br>
            <a:r>
              <a:rPr lang="es-ES" dirty="0" smtClean="0"/>
              <a:t>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3886200"/>
            <a:ext cx="828092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</a:t>
            </a:r>
          </a:p>
          <a:p>
            <a:r>
              <a:rPr lang="es-ES" dirty="0" smtClean="0"/>
              <a:t>de subtítulo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244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ctrTitle" hasCustomPrompt="1"/>
          </p:nvPr>
        </p:nvSpPr>
        <p:spPr>
          <a:xfrm>
            <a:off x="467544" y="1484785"/>
            <a:ext cx="8208912" cy="1008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</a:t>
            </a:r>
            <a:br>
              <a:rPr lang="es-ES" dirty="0" smtClean="0"/>
            </a:br>
            <a:r>
              <a:rPr lang="es-ES" dirty="0" smtClean="0"/>
              <a:t>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430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ctrTitle" hasCustomPrompt="1"/>
          </p:nvPr>
        </p:nvSpPr>
        <p:spPr>
          <a:xfrm>
            <a:off x="467544" y="1484785"/>
            <a:ext cx="8208912" cy="1008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</a:t>
            </a:r>
            <a:br>
              <a:rPr lang="es-ES" dirty="0" smtClean="0"/>
            </a:br>
            <a:r>
              <a:rPr lang="es-ES" dirty="0" smtClean="0"/>
              <a:t>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360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56384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9" name="1 Título"/>
          <p:cNvSpPr>
            <a:spLocks noGrp="1"/>
          </p:cNvSpPr>
          <p:nvPr>
            <p:ph type="ctrTitle" hasCustomPrompt="1"/>
          </p:nvPr>
        </p:nvSpPr>
        <p:spPr>
          <a:xfrm>
            <a:off x="467544" y="1484784"/>
            <a:ext cx="8208912" cy="1008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</a:t>
            </a:r>
            <a:br>
              <a:rPr lang="es-ES" dirty="0" smtClean="0"/>
            </a:br>
            <a:r>
              <a:rPr lang="es-ES" dirty="0" smtClean="0"/>
              <a:t>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05607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 b="1" cap="all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0850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711771"/>
            <a:ext cx="4038600" cy="345353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711771"/>
            <a:ext cx="4038600" cy="345353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10" name="1 Título"/>
          <p:cNvSpPr>
            <a:spLocks noGrp="1"/>
          </p:cNvSpPr>
          <p:nvPr>
            <p:ph type="ctrTitle" hasCustomPrompt="1"/>
          </p:nvPr>
        </p:nvSpPr>
        <p:spPr>
          <a:xfrm>
            <a:off x="467544" y="1484784"/>
            <a:ext cx="8208912" cy="1008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</a:t>
            </a:r>
            <a:br>
              <a:rPr lang="es-ES" dirty="0" smtClean="0"/>
            </a:br>
            <a:r>
              <a:rPr lang="es-ES" dirty="0" smtClean="0"/>
              <a:t>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0768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708919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3348681"/>
            <a:ext cx="4040188" cy="269428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708919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3348681"/>
            <a:ext cx="4041775" cy="269428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10" name="1 Título"/>
          <p:cNvSpPr>
            <a:spLocks noGrp="1"/>
          </p:cNvSpPr>
          <p:nvPr>
            <p:ph type="ctrTitle" hasCustomPrompt="1"/>
          </p:nvPr>
        </p:nvSpPr>
        <p:spPr>
          <a:xfrm>
            <a:off x="467544" y="1484785"/>
            <a:ext cx="8208912" cy="1008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</a:t>
            </a:r>
            <a:br>
              <a:rPr lang="es-ES" dirty="0" smtClean="0"/>
            </a:br>
            <a:r>
              <a:rPr lang="es-ES" dirty="0" smtClean="0"/>
              <a:t>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7982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ctrTitle" hasCustomPrompt="1"/>
          </p:nvPr>
        </p:nvSpPr>
        <p:spPr>
          <a:xfrm>
            <a:off x="467544" y="1484785"/>
            <a:ext cx="8208912" cy="1008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</a:t>
            </a:r>
            <a:br>
              <a:rPr lang="es-ES" dirty="0" smtClean="0"/>
            </a:br>
            <a:r>
              <a:rPr lang="es-ES" dirty="0" smtClean="0"/>
              <a:t>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7039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135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679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1556793"/>
            <a:ext cx="5111750" cy="4668117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8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2718843"/>
            <a:ext cx="3008313" cy="3506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51638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1340768"/>
            <a:ext cx="5486400" cy="3386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43245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04072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AEEC4-B561-499C-A643-1195F91F9A97}" type="datetime1">
              <a:rPr lang="es-MX" smtClean="0"/>
              <a:t>09/abr/2013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3F613-156F-4876-AAFA-E5FC892609F6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" y="20158"/>
            <a:ext cx="9144000" cy="6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zona%20aguacatera%20Uruapan.kmz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" b="104"/>
          <a:stretch>
            <a:fillRect/>
          </a:stretch>
        </p:blipFill>
        <p:spPr>
          <a:xfrm>
            <a:off x="250825" y="1628775"/>
            <a:ext cx="8642350" cy="4679950"/>
          </a:xfrm>
        </p:spPr>
      </p:pic>
    </p:spTree>
    <p:extLst>
      <p:ext uri="{BB962C8B-B14F-4D97-AF65-F5344CB8AC3E}">
        <p14:creationId xmlns:p14="http://schemas.microsoft.com/office/powerpoint/2010/main" val="1238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fmedina\Desktop\IMAGENES_PP\villa\villa_2003_s_fro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1"/>
          <a:stretch/>
        </p:blipFill>
        <p:spPr bwMode="auto">
          <a:xfrm>
            <a:off x="792785" y="1392072"/>
            <a:ext cx="7558430" cy="50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599938" y="5479814"/>
            <a:ext cx="3528392" cy="3600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5000" b="1" dirty="0" smtClean="0">
                <a:solidFill>
                  <a:schemeClr val="bg1"/>
                </a:solidFill>
              </a:rPr>
              <a:t>2003</a:t>
            </a:r>
            <a:endParaRPr lang="es-MX" sz="5000" b="1" dirty="0">
              <a:solidFill>
                <a:schemeClr val="bg1"/>
              </a:solidFill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331640" y="5839854"/>
            <a:ext cx="2088232" cy="3600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300" b="1" dirty="0" smtClean="0">
                <a:solidFill>
                  <a:schemeClr val="bg1"/>
                </a:solidFill>
              </a:rPr>
              <a:t>Villa Ahumada</a:t>
            </a:r>
            <a:endParaRPr lang="es-MX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3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902002" y="1414750"/>
            <a:ext cx="7558430" cy="4999698"/>
            <a:chOff x="792785" y="508166"/>
            <a:chExt cx="7558430" cy="4999698"/>
          </a:xfrm>
        </p:grpSpPr>
        <p:pic>
          <p:nvPicPr>
            <p:cNvPr id="2051" name="Picture 3" descr="C:\Users\fmedina\Desktop\IMAGENES_PP\villa\villa_2003_s_fron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" b="15792"/>
            <a:stretch/>
          </p:blipFill>
          <p:spPr bwMode="auto">
            <a:xfrm>
              <a:off x="792785" y="508166"/>
              <a:ext cx="7558430" cy="4999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1 Título"/>
            <p:cNvSpPr txBox="1">
              <a:spLocks/>
            </p:cNvSpPr>
            <p:nvPr/>
          </p:nvSpPr>
          <p:spPr>
            <a:xfrm>
              <a:off x="4556654" y="4764569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5000" b="1" dirty="0" smtClean="0">
                  <a:solidFill>
                    <a:schemeClr val="bg1"/>
                  </a:solidFill>
                </a:rPr>
                <a:t>2003</a:t>
              </a:r>
              <a:endParaRPr lang="es-MX" sz="5000" b="1" dirty="0">
                <a:solidFill>
                  <a:schemeClr val="bg1"/>
                </a:solidFill>
              </a:endParaRPr>
            </a:p>
          </p:txBody>
        </p:sp>
        <p:sp>
          <p:nvSpPr>
            <p:cNvPr id="3" name="1 Título"/>
            <p:cNvSpPr txBox="1">
              <a:spLocks/>
            </p:cNvSpPr>
            <p:nvPr/>
          </p:nvSpPr>
          <p:spPr>
            <a:xfrm>
              <a:off x="1222423" y="4976328"/>
              <a:ext cx="208823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2300" b="1" dirty="0" smtClean="0">
                  <a:solidFill>
                    <a:schemeClr val="bg1"/>
                  </a:solidFill>
                </a:rPr>
                <a:t>Villa Ahumada</a:t>
              </a:r>
              <a:endParaRPr lang="es-MX" sz="2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886656" y="1412776"/>
            <a:ext cx="7558430" cy="4999698"/>
            <a:chOff x="886656" y="1414750"/>
            <a:chExt cx="7558430" cy="4999698"/>
          </a:xfrm>
        </p:grpSpPr>
        <p:pic>
          <p:nvPicPr>
            <p:cNvPr id="7" name="Picture 2" descr="C:\Users\fmedina\Desktop\IMAGENES_PP\villa\villa_2003_c_front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19"/>
            <a:stretch/>
          </p:blipFill>
          <p:spPr bwMode="auto">
            <a:xfrm>
              <a:off x="886656" y="1414750"/>
              <a:ext cx="7558430" cy="4999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1 Título"/>
            <p:cNvSpPr txBox="1">
              <a:spLocks/>
            </p:cNvSpPr>
            <p:nvPr/>
          </p:nvSpPr>
          <p:spPr>
            <a:xfrm>
              <a:off x="4599938" y="547981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5000" b="1" dirty="0" smtClean="0">
                  <a:solidFill>
                    <a:schemeClr val="bg1"/>
                  </a:solidFill>
                </a:rPr>
                <a:t>2003</a:t>
              </a:r>
              <a:endParaRPr lang="es-MX" sz="5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1 Título"/>
            <p:cNvSpPr txBox="1">
              <a:spLocks/>
            </p:cNvSpPr>
            <p:nvPr/>
          </p:nvSpPr>
          <p:spPr>
            <a:xfrm>
              <a:off x="1331640" y="5839854"/>
              <a:ext cx="208823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2300" b="1" dirty="0" smtClean="0">
                  <a:solidFill>
                    <a:schemeClr val="bg1"/>
                  </a:solidFill>
                </a:rPr>
                <a:t>Villa Ahumada</a:t>
              </a:r>
              <a:endParaRPr lang="es-MX" sz="2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902002" y="1412776"/>
            <a:ext cx="7558430" cy="4978351"/>
            <a:chOff x="902002" y="1364089"/>
            <a:chExt cx="7558430" cy="4978351"/>
          </a:xfrm>
        </p:grpSpPr>
        <p:pic>
          <p:nvPicPr>
            <p:cNvPr id="5123" name="Picture 3" descr="C:\Users\fmedina\Desktop\IMAGENES_PP\villa\villa_2011_s_front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76"/>
            <a:stretch/>
          </p:blipFill>
          <p:spPr bwMode="auto">
            <a:xfrm>
              <a:off x="902002" y="1364089"/>
              <a:ext cx="7558430" cy="497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 Título"/>
            <p:cNvSpPr txBox="1">
              <a:spLocks/>
            </p:cNvSpPr>
            <p:nvPr/>
          </p:nvSpPr>
          <p:spPr>
            <a:xfrm>
              <a:off x="4752338" y="563221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5000" b="1" dirty="0" smtClean="0">
                  <a:solidFill>
                    <a:schemeClr val="bg1"/>
                  </a:solidFill>
                </a:rPr>
                <a:t>2012</a:t>
              </a:r>
              <a:endParaRPr lang="es-MX" sz="5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1 Título"/>
            <p:cNvSpPr txBox="1">
              <a:spLocks/>
            </p:cNvSpPr>
            <p:nvPr/>
          </p:nvSpPr>
          <p:spPr>
            <a:xfrm>
              <a:off x="1636440" y="5756577"/>
              <a:ext cx="208823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2300" b="1" dirty="0" smtClean="0">
                  <a:solidFill>
                    <a:schemeClr val="bg1"/>
                  </a:solidFill>
                </a:rPr>
                <a:t>Villa Ahumada</a:t>
              </a:r>
              <a:endParaRPr lang="es-MX" sz="2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886656" y="1412776"/>
            <a:ext cx="7558430" cy="4999698"/>
            <a:chOff x="3203848" y="2245726"/>
            <a:chExt cx="7558430" cy="4999698"/>
          </a:xfrm>
        </p:grpSpPr>
        <p:pic>
          <p:nvPicPr>
            <p:cNvPr id="5124" name="Picture 4" descr="C:\Users\fmedina\Desktop\IMAGENES_PP\villa\villa_2011_c_front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19"/>
            <a:stretch/>
          </p:blipFill>
          <p:spPr bwMode="auto">
            <a:xfrm>
              <a:off x="3203848" y="2245726"/>
              <a:ext cx="7558430" cy="4999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 Título"/>
            <p:cNvSpPr txBox="1">
              <a:spLocks/>
            </p:cNvSpPr>
            <p:nvPr/>
          </p:nvSpPr>
          <p:spPr>
            <a:xfrm>
              <a:off x="7069530" y="6508640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5000" b="1" dirty="0" smtClean="0">
                  <a:solidFill>
                    <a:schemeClr val="bg1"/>
                  </a:solidFill>
                </a:rPr>
                <a:t>2012</a:t>
              </a:r>
              <a:endParaRPr lang="es-MX" sz="5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1 Título"/>
            <p:cNvSpPr txBox="1">
              <a:spLocks/>
            </p:cNvSpPr>
            <p:nvPr/>
          </p:nvSpPr>
          <p:spPr>
            <a:xfrm>
              <a:off x="3432808" y="6328390"/>
              <a:ext cx="208823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2300" b="1" dirty="0" smtClean="0">
                  <a:solidFill>
                    <a:schemeClr val="bg1"/>
                  </a:solidFill>
                </a:rPr>
                <a:t>Villa Ahumada</a:t>
              </a:r>
              <a:endParaRPr lang="es-MX" sz="2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71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277517" y="1556792"/>
            <a:ext cx="7056784" cy="360040"/>
          </a:xfrm>
        </p:spPr>
        <p:txBody>
          <a:bodyPr/>
          <a:lstStyle/>
          <a:p>
            <a:pPr algn="r"/>
            <a:r>
              <a:rPr lang="es-MX" sz="2300" dirty="0" smtClean="0"/>
              <a:t>Modelo digital de elevación</a:t>
            </a:r>
            <a:endParaRPr lang="es-MX" sz="2300" dirty="0"/>
          </a:p>
        </p:txBody>
      </p:sp>
      <p:pic>
        <p:nvPicPr>
          <p:cNvPr id="2" name="Popocatépet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6104" y="1957743"/>
            <a:ext cx="7164288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pigman ch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268760"/>
            <a:ext cx="7986280" cy="525658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228184" y="6021288"/>
            <a:ext cx="29158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Pingnan</a:t>
            </a:r>
            <a:r>
              <a:rPr lang="es-MX" sz="19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China</a:t>
            </a:r>
            <a:r>
              <a:rPr lang="es-MX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s-MX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11 Imagen" descr="-Vietnam-Terrazas-de-Arroz-en-Mu-Cang-Chai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268760"/>
            <a:ext cx="7992888" cy="5217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7004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988840"/>
            <a:ext cx="7056784" cy="360040"/>
          </a:xfrm>
        </p:spPr>
        <p:txBody>
          <a:bodyPr/>
          <a:lstStyle/>
          <a:p>
            <a:r>
              <a:rPr lang="es-MX" sz="2300" dirty="0" smtClean="0"/>
              <a:t>Factores que influyen en las expectativas</a:t>
            </a:r>
            <a:endParaRPr lang="es-MX" sz="23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403648" y="3429000"/>
            <a:ext cx="7848872" cy="72008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457200" indent="-457200">
              <a:buAutoNum type="arabicPeriod"/>
            </a:pP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Los suelos de uso agrícola</a:t>
            </a:r>
          </a:p>
          <a:p>
            <a:pPr marL="457200" indent="-457200" algn="ctr">
              <a:buAutoNum type="arabicPeriod"/>
            </a:pPr>
            <a:endParaRPr lang="es-MX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Cambios en las condiciones climáticas</a:t>
            </a:r>
          </a:p>
        </p:txBody>
      </p:sp>
    </p:spTree>
    <p:extLst>
      <p:ext uri="{BB962C8B-B14F-4D97-AF65-F5344CB8AC3E}">
        <p14:creationId xmlns:p14="http://schemas.microsoft.com/office/powerpoint/2010/main" val="331621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fmedina\AppData\Local\Microsoft\Windows\Temporary Internet Files\Content.Outlook\VR22V2J1\mapa_con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10" y="1246537"/>
            <a:ext cx="7872394" cy="52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563888" y="1340768"/>
            <a:ext cx="5437288" cy="389908"/>
          </a:xfrm>
        </p:spPr>
        <p:txBody>
          <a:bodyPr/>
          <a:lstStyle/>
          <a:p>
            <a:pPr algn="r"/>
            <a:r>
              <a:rPr lang="es-MX" sz="2300" b="0" dirty="0" smtClean="0"/>
              <a:t>Mil 217 contingencias de 2004 a 2012</a:t>
            </a:r>
            <a:endParaRPr lang="es-MX" sz="2300" b="0" dirty="0"/>
          </a:p>
        </p:txBody>
      </p:sp>
      <p:sp>
        <p:nvSpPr>
          <p:cNvPr id="2" name="1 CuadroTexto"/>
          <p:cNvSpPr txBox="1"/>
          <p:nvPr/>
        </p:nvSpPr>
        <p:spPr>
          <a:xfrm>
            <a:off x="179512" y="5661248"/>
            <a:ext cx="105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Fuente:</a:t>
            </a:r>
          </a:p>
          <a:p>
            <a:r>
              <a:rPr lang="es-MX" dirty="0" smtClean="0"/>
              <a:t>SMN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03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medina\AppData\Local\Microsoft\Windows\Temporary Internet Files\Content.Outlook\VR22V2J1\Precipitacion ma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28797"/>
            <a:ext cx="8352928" cy="51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283968" y="1772816"/>
            <a:ext cx="4499363" cy="432048"/>
          </a:xfrm>
        </p:spPr>
        <p:txBody>
          <a:bodyPr/>
          <a:lstStyle/>
          <a:p>
            <a:pPr algn="r"/>
            <a:r>
              <a:rPr lang="es-MX" sz="2300" b="0" dirty="0" smtClean="0">
                <a:solidFill>
                  <a:schemeClr val="bg1"/>
                </a:solidFill>
              </a:rPr>
              <a:t>Modificación del patrón de lluvias en los últimos 40 años</a:t>
            </a:r>
            <a:endParaRPr lang="es-MX" sz="23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55776" y="1196752"/>
            <a:ext cx="4680520" cy="614323"/>
          </a:xfrm>
        </p:spPr>
        <p:txBody>
          <a:bodyPr>
            <a:normAutofit fontScale="90000"/>
          </a:bodyPr>
          <a:lstStyle/>
          <a:p>
            <a:r>
              <a:rPr lang="es-MX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Helada atípica en </a:t>
            </a:r>
            <a:r>
              <a:rPr lang="es-MX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Sinaloa 2011</a:t>
            </a:r>
            <a:endParaRPr lang="es-MX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827584" y="1700808"/>
            <a:ext cx="7632848" cy="4787368"/>
            <a:chOff x="1187624" y="1700808"/>
            <a:chExt cx="7632848" cy="478736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700808"/>
              <a:ext cx="7632848" cy="4787368"/>
            </a:xfrm>
            <a:prstGeom prst="rect">
              <a:avLst/>
            </a:prstGeom>
          </p:spPr>
        </p:pic>
        <p:sp>
          <p:nvSpPr>
            <p:cNvPr id="4" name="3 CuadroTexto"/>
            <p:cNvSpPr txBox="1"/>
            <p:nvPr/>
          </p:nvSpPr>
          <p:spPr>
            <a:xfrm>
              <a:off x="1547664" y="5229200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Antes del fenómeno</a:t>
              </a:r>
              <a:endParaRPr lang="es-MX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3923928" y="5949280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Helada atípica en Sinaloa</a:t>
              </a:r>
              <a:endParaRPr lang="es-MX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813009" y="1692867"/>
            <a:ext cx="7661997" cy="4803250"/>
            <a:chOff x="1187624" y="1700808"/>
            <a:chExt cx="7661997" cy="4803250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700808"/>
              <a:ext cx="7661997" cy="4803250"/>
            </a:xfrm>
            <a:prstGeom prst="rect">
              <a:avLst/>
            </a:prstGeom>
          </p:spPr>
        </p:pic>
        <p:sp>
          <p:nvSpPr>
            <p:cNvPr id="14" name="13 CuadroTexto"/>
            <p:cNvSpPr txBox="1"/>
            <p:nvPr/>
          </p:nvSpPr>
          <p:spPr>
            <a:xfrm>
              <a:off x="1475656" y="5229200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Después del fenómeno</a:t>
              </a:r>
              <a:endParaRPr lang="es-MX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3563888" y="6021288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Helada atípica en Sinaloa</a:t>
              </a:r>
              <a:endParaRPr lang="es-MX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flipV="1">
              <a:off x="3131840" y="3356991"/>
              <a:ext cx="504056" cy="126066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1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988840"/>
            <a:ext cx="7056784" cy="360040"/>
          </a:xfrm>
        </p:spPr>
        <p:txBody>
          <a:bodyPr/>
          <a:lstStyle/>
          <a:p>
            <a:r>
              <a:rPr lang="es-MX" sz="2300" dirty="0" smtClean="0"/>
              <a:t>Factores que influyen en las expectativas</a:t>
            </a:r>
            <a:endParaRPr lang="es-MX" sz="23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403648" y="3789040"/>
            <a:ext cx="7848872" cy="10081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457200" indent="-457200">
              <a:buAutoNum type="arabicPeriod"/>
            </a:pP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Los suelos de uso agrícola</a:t>
            </a:r>
          </a:p>
          <a:p>
            <a:pPr marL="457200" indent="-457200">
              <a:buAutoNum type="arabicPeriod"/>
            </a:pPr>
            <a:endParaRPr lang="es-MX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Cambios en las condiciones climáticas</a:t>
            </a:r>
          </a:p>
          <a:p>
            <a:pPr marL="457200" indent="-457200">
              <a:buAutoNum type="arabicPeriod"/>
            </a:pPr>
            <a:endParaRPr lang="es-MX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Fenómenos antrópicos</a:t>
            </a:r>
            <a:endParaRPr lang="es-MX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3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viones-fumigado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432" y="1551536"/>
            <a:ext cx="7560840" cy="4687721"/>
          </a:xfrm>
          <a:prstGeom prst="rect">
            <a:avLst/>
          </a:prstGeom>
        </p:spPr>
      </p:pic>
      <p:pic>
        <p:nvPicPr>
          <p:cNvPr id="10" name="9 Imagen" descr="incendio-forestal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556792"/>
            <a:ext cx="7532663" cy="46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683568" y="2924944"/>
            <a:ext cx="2952328" cy="1152128"/>
          </a:xfrm>
        </p:spPr>
        <p:txBody>
          <a:bodyPr/>
          <a:lstStyle/>
          <a:p>
            <a:r>
              <a:rPr lang="es-MX" sz="2300" dirty="0" smtClean="0">
                <a:hlinkClick r:id="rId2" action="ppaction://hlinkfile"/>
              </a:rPr>
              <a:t>Vista aérea de</a:t>
            </a:r>
            <a:br>
              <a:rPr lang="es-MX" sz="2300" dirty="0" smtClean="0">
                <a:hlinkClick r:id="rId2" action="ppaction://hlinkfile"/>
              </a:rPr>
            </a:br>
            <a:r>
              <a:rPr lang="es-MX" sz="2300" dirty="0" smtClean="0">
                <a:hlinkClick r:id="rId2" action="ppaction://hlinkfile"/>
              </a:rPr>
              <a:t>zonas aguacateras</a:t>
            </a:r>
            <a:br>
              <a:rPr lang="es-MX" sz="2300" dirty="0" smtClean="0">
                <a:hlinkClick r:id="rId2" action="ppaction://hlinkfile"/>
              </a:rPr>
            </a:br>
            <a:r>
              <a:rPr lang="es-MX" sz="2300" dirty="0" smtClean="0">
                <a:hlinkClick r:id="rId2" action="ppaction://hlinkfile"/>
              </a:rPr>
              <a:t>en Michoacán</a:t>
            </a:r>
            <a:endParaRPr lang="es-MX" sz="23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628800"/>
            <a:ext cx="5076055" cy="45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visimontreal.com/wp-content/uploads/2013/01/berries-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7" b="16060"/>
          <a:stretch/>
        </p:blipFill>
        <p:spPr bwMode="auto">
          <a:xfrm>
            <a:off x="251520" y="1556792"/>
            <a:ext cx="8683666" cy="48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hortifrut.com/wp-content/uploads/2012/03/Berri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24448" r="8238" b="9822"/>
          <a:stretch/>
        </p:blipFill>
        <p:spPr bwMode="auto">
          <a:xfrm>
            <a:off x="261583" y="1628800"/>
            <a:ext cx="8550097" cy="47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74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7" r="64179" b="16756"/>
          <a:stretch/>
        </p:blipFill>
        <p:spPr>
          <a:xfrm>
            <a:off x="3890523" y="1484784"/>
            <a:ext cx="5220072" cy="4915567"/>
          </a:xfrm>
          <a:prstGeom prst="rect">
            <a:avLst/>
          </a:prstGeom>
        </p:spPr>
      </p:pic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539552" y="1916832"/>
            <a:ext cx="7056784" cy="360040"/>
          </a:xfrm>
        </p:spPr>
        <p:txBody>
          <a:bodyPr/>
          <a:lstStyle/>
          <a:p>
            <a:r>
              <a:rPr lang="es-MX" sz="1800" dirty="0" smtClean="0"/>
              <a:t>Volumen de la producción</a:t>
            </a:r>
            <a:br>
              <a:rPr lang="es-MX" sz="1800" dirty="0" smtClean="0"/>
            </a:br>
            <a:r>
              <a:rPr lang="es-MX" sz="1800" dirty="0" smtClean="0"/>
              <a:t>(millones de toneladas)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40773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2\aplicaciones\SAGARPA_horizontal_ALTA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3" b="14790"/>
          <a:stretch/>
        </p:blipFill>
        <p:spPr bwMode="auto">
          <a:xfrm>
            <a:off x="134470" y="2036302"/>
            <a:ext cx="8875059" cy="405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8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988840"/>
            <a:ext cx="7056784" cy="360040"/>
          </a:xfrm>
        </p:spPr>
        <p:txBody>
          <a:bodyPr/>
          <a:lstStyle/>
          <a:p>
            <a:r>
              <a:rPr lang="es-MX" sz="2300" dirty="0" smtClean="0"/>
              <a:t>Factores que influyen en las expectativas</a:t>
            </a:r>
            <a:endParaRPr lang="es-MX" sz="23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331640" y="3429000"/>
            <a:ext cx="7848872" cy="5040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457200" indent="-457200">
              <a:buAutoNum type="arabicPeriod"/>
            </a:pP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Los suelos de uso agrícola</a:t>
            </a:r>
          </a:p>
        </p:txBody>
      </p:sp>
    </p:spTree>
    <p:extLst>
      <p:ext uri="{BB962C8B-B14F-4D97-AF65-F5344CB8AC3E}">
        <p14:creationId xmlns:p14="http://schemas.microsoft.com/office/powerpoint/2010/main" val="10030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medina\AppData\Local\Microsoft\Windows\Temporary Internet Files\Content.Outlook\VR22V2J1\frontera_agricol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 b="18600"/>
          <a:stretch/>
        </p:blipFill>
        <p:spPr bwMode="auto">
          <a:xfrm>
            <a:off x="539552" y="1556792"/>
            <a:ext cx="8064896" cy="46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39552" y="5661248"/>
            <a:ext cx="7056784" cy="360040"/>
          </a:xfrm>
        </p:spPr>
        <p:txBody>
          <a:bodyPr/>
          <a:lstStyle/>
          <a:p>
            <a:r>
              <a:rPr lang="es-MX" sz="2300" b="0" dirty="0" smtClean="0"/>
              <a:t>Frontera agrícola</a:t>
            </a:r>
            <a:endParaRPr lang="es-MX" sz="2300" b="0" dirty="0"/>
          </a:p>
        </p:txBody>
      </p:sp>
    </p:spTree>
    <p:extLst>
      <p:ext uri="{BB962C8B-B14F-4D97-AF65-F5344CB8AC3E}">
        <p14:creationId xmlns:p14="http://schemas.microsoft.com/office/powerpoint/2010/main" val="29449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t="7333" r="4736" b="11737"/>
          <a:stretch/>
        </p:blipFill>
        <p:spPr bwMode="auto">
          <a:xfrm>
            <a:off x="162801" y="1484784"/>
            <a:ext cx="8786648" cy="487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67544" y="1700808"/>
            <a:ext cx="7056784" cy="360040"/>
          </a:xfrm>
        </p:spPr>
        <p:txBody>
          <a:bodyPr/>
          <a:lstStyle/>
          <a:p>
            <a:r>
              <a:rPr lang="es-MX" sz="2300" b="0" dirty="0" smtClean="0"/>
              <a:t>Falta de delimitación o de certeza jurídica</a:t>
            </a:r>
            <a:endParaRPr lang="es-MX" sz="2300" b="0" dirty="0"/>
          </a:p>
        </p:txBody>
      </p:sp>
    </p:spTree>
    <p:extLst>
      <p:ext uri="{BB962C8B-B14F-4D97-AF65-F5344CB8AC3E}">
        <p14:creationId xmlns:p14="http://schemas.microsoft.com/office/powerpoint/2010/main" val="28948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36" y="1540088"/>
            <a:ext cx="7267780" cy="476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54134" y="1700808"/>
            <a:ext cx="7056784" cy="360040"/>
          </a:xfrm>
        </p:spPr>
        <p:txBody>
          <a:bodyPr/>
          <a:lstStyle/>
          <a:p>
            <a:r>
              <a:rPr lang="es-MX" sz="2300" dirty="0" smtClean="0">
                <a:solidFill>
                  <a:schemeClr val="bg1"/>
                </a:solidFill>
              </a:rPr>
              <a:t>Variedad de suelos</a:t>
            </a:r>
            <a:endParaRPr lang="es-MX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69520" y="1637499"/>
            <a:ext cx="4318000" cy="4686300"/>
          </a:xfrm>
          <a:prstGeom prst="rect">
            <a:avLst/>
          </a:prstGeom>
        </p:spPr>
      </p:pic>
      <p:pic>
        <p:nvPicPr>
          <p:cNvPr id="1026" name="Picture 2" descr="http://ponce.tv/task5_biology_hilly_habita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r="44913"/>
          <a:stretch/>
        </p:blipFill>
        <p:spPr bwMode="auto">
          <a:xfrm>
            <a:off x="251520" y="1637499"/>
            <a:ext cx="41976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0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07504" y="1412776"/>
            <a:ext cx="8836519" cy="5017492"/>
            <a:chOff x="107504" y="1412776"/>
            <a:chExt cx="8836519" cy="5017492"/>
          </a:xfrm>
        </p:grpSpPr>
        <p:pic>
          <p:nvPicPr>
            <p:cNvPr id="2" name="1 Imagen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412776"/>
              <a:ext cx="8836519" cy="5017492"/>
            </a:xfrm>
            <a:prstGeom prst="rect">
              <a:avLst/>
            </a:prstGeom>
          </p:spPr>
        </p:pic>
        <p:sp>
          <p:nvSpPr>
            <p:cNvPr id="3" name="1 Título"/>
            <p:cNvSpPr txBox="1">
              <a:spLocks/>
            </p:cNvSpPr>
            <p:nvPr/>
          </p:nvSpPr>
          <p:spPr>
            <a:xfrm>
              <a:off x="323528" y="583985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2300" b="1" dirty="0" smtClean="0">
                  <a:solidFill>
                    <a:schemeClr val="bg1"/>
                  </a:solidFill>
                </a:rPr>
                <a:t>San Vicente </a:t>
              </a:r>
              <a:r>
                <a:rPr lang="es-MX" sz="2300" b="1" dirty="0" err="1" smtClean="0">
                  <a:solidFill>
                    <a:schemeClr val="bg1"/>
                  </a:solidFill>
                </a:rPr>
                <a:t>Chicoloapan</a:t>
              </a:r>
              <a:endParaRPr lang="es-MX" sz="23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1 Título"/>
            <p:cNvSpPr txBox="1">
              <a:spLocks/>
            </p:cNvSpPr>
            <p:nvPr/>
          </p:nvSpPr>
          <p:spPr>
            <a:xfrm>
              <a:off x="5076056" y="547981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5000" b="1" dirty="0" smtClean="0">
                  <a:solidFill>
                    <a:schemeClr val="bg1"/>
                  </a:solidFill>
                </a:rPr>
                <a:t>2003</a:t>
              </a:r>
              <a:endParaRPr lang="es-MX" sz="5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07504" y="1422542"/>
            <a:ext cx="8836519" cy="5017492"/>
            <a:chOff x="107504" y="1412776"/>
            <a:chExt cx="8836519" cy="5017492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412776"/>
              <a:ext cx="8836519" cy="5017492"/>
            </a:xfrm>
            <a:prstGeom prst="rect">
              <a:avLst/>
            </a:prstGeom>
          </p:spPr>
        </p:pic>
        <p:sp>
          <p:nvSpPr>
            <p:cNvPr id="8" name="1 Título"/>
            <p:cNvSpPr txBox="1">
              <a:spLocks/>
            </p:cNvSpPr>
            <p:nvPr/>
          </p:nvSpPr>
          <p:spPr>
            <a:xfrm>
              <a:off x="323528" y="583985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2300" b="1" dirty="0" smtClean="0">
                  <a:solidFill>
                    <a:schemeClr val="bg1"/>
                  </a:solidFill>
                </a:rPr>
                <a:t>San Vicente </a:t>
              </a:r>
              <a:r>
                <a:rPr lang="es-MX" sz="2300" b="1" dirty="0" err="1" smtClean="0">
                  <a:solidFill>
                    <a:schemeClr val="bg1"/>
                  </a:solidFill>
                </a:rPr>
                <a:t>Chicoloapan</a:t>
              </a:r>
              <a:endParaRPr lang="es-MX" sz="23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1 Título"/>
            <p:cNvSpPr txBox="1">
              <a:spLocks/>
            </p:cNvSpPr>
            <p:nvPr/>
          </p:nvSpPr>
          <p:spPr>
            <a:xfrm>
              <a:off x="5076056" y="547981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5000" b="1" dirty="0" smtClean="0">
                  <a:solidFill>
                    <a:schemeClr val="bg1"/>
                  </a:solidFill>
                </a:rPr>
                <a:t>2012</a:t>
              </a:r>
              <a:endParaRPr lang="es-MX" sz="5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6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07504" y="1412776"/>
            <a:ext cx="8836519" cy="5017492"/>
            <a:chOff x="107504" y="1412776"/>
            <a:chExt cx="8836519" cy="5017492"/>
          </a:xfrm>
        </p:grpSpPr>
        <p:pic>
          <p:nvPicPr>
            <p:cNvPr id="2" name="1 Imagen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412776"/>
              <a:ext cx="8836519" cy="5017492"/>
            </a:xfrm>
            <a:prstGeom prst="rect">
              <a:avLst/>
            </a:prstGeom>
          </p:spPr>
        </p:pic>
        <p:sp>
          <p:nvSpPr>
            <p:cNvPr id="3" name="1 Título"/>
            <p:cNvSpPr txBox="1">
              <a:spLocks/>
            </p:cNvSpPr>
            <p:nvPr/>
          </p:nvSpPr>
          <p:spPr>
            <a:xfrm>
              <a:off x="323528" y="583985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2300" b="1" dirty="0" smtClean="0">
                  <a:solidFill>
                    <a:schemeClr val="bg1"/>
                  </a:solidFill>
                </a:rPr>
                <a:t>San Vicente </a:t>
              </a:r>
              <a:r>
                <a:rPr lang="es-MX" sz="2300" b="1" dirty="0" err="1" smtClean="0">
                  <a:solidFill>
                    <a:schemeClr val="bg1"/>
                  </a:solidFill>
                </a:rPr>
                <a:t>Chicoloapan</a:t>
              </a:r>
              <a:endParaRPr lang="es-MX" sz="23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1 Título"/>
            <p:cNvSpPr txBox="1">
              <a:spLocks/>
            </p:cNvSpPr>
            <p:nvPr/>
          </p:nvSpPr>
          <p:spPr>
            <a:xfrm>
              <a:off x="5076056" y="547981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5000" b="1" dirty="0" smtClean="0">
                  <a:solidFill>
                    <a:schemeClr val="bg1"/>
                  </a:solidFill>
                </a:rPr>
                <a:t>2003</a:t>
              </a:r>
              <a:endParaRPr lang="es-MX" sz="5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07504" y="1422542"/>
            <a:ext cx="8836519" cy="5017492"/>
            <a:chOff x="107504" y="1412776"/>
            <a:chExt cx="8836519" cy="5017492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412776"/>
              <a:ext cx="8836519" cy="5017492"/>
            </a:xfrm>
            <a:prstGeom prst="rect">
              <a:avLst/>
            </a:prstGeom>
          </p:spPr>
        </p:pic>
        <p:sp>
          <p:nvSpPr>
            <p:cNvPr id="8" name="1 Título"/>
            <p:cNvSpPr txBox="1">
              <a:spLocks/>
            </p:cNvSpPr>
            <p:nvPr/>
          </p:nvSpPr>
          <p:spPr>
            <a:xfrm>
              <a:off x="323528" y="583985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2300" b="1" dirty="0" smtClean="0">
                  <a:solidFill>
                    <a:schemeClr val="bg1"/>
                  </a:solidFill>
                </a:rPr>
                <a:t>San Vicente </a:t>
              </a:r>
              <a:r>
                <a:rPr lang="es-MX" sz="2300" b="1" dirty="0" err="1" smtClean="0">
                  <a:solidFill>
                    <a:schemeClr val="bg1"/>
                  </a:solidFill>
                </a:rPr>
                <a:t>Chicoloapan</a:t>
              </a:r>
              <a:endParaRPr lang="es-MX" sz="23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1 Título"/>
            <p:cNvSpPr txBox="1">
              <a:spLocks/>
            </p:cNvSpPr>
            <p:nvPr/>
          </p:nvSpPr>
          <p:spPr>
            <a:xfrm>
              <a:off x="5076056" y="5479814"/>
              <a:ext cx="3528392" cy="36004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MX" sz="5000" b="1" dirty="0" smtClean="0">
                  <a:solidFill>
                    <a:schemeClr val="bg1"/>
                  </a:solidFill>
                </a:rPr>
                <a:t>2012</a:t>
              </a:r>
              <a:endParaRPr lang="es-MX" sz="5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5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157</Words>
  <Application>Microsoft Office PowerPoint</Application>
  <PresentationFormat>Presentación en pantalla (4:3)</PresentationFormat>
  <Paragraphs>61</Paragraphs>
  <Slides>22</Slides>
  <Notes>15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Vista aérea de zonas aguacateras en Michoacán</vt:lpstr>
      <vt:lpstr>Factores que influyen en las expectativas</vt:lpstr>
      <vt:lpstr>Frontera agrícola</vt:lpstr>
      <vt:lpstr>Falta de delimitación o de certeza jurídica</vt:lpstr>
      <vt:lpstr>Variedad de suelos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Modelo digital de elevación</vt:lpstr>
      <vt:lpstr>Presentación de PowerPoint</vt:lpstr>
      <vt:lpstr>Factores que influyen en las expectativas</vt:lpstr>
      <vt:lpstr>Mil 217 contingencias de 2004 a 2012</vt:lpstr>
      <vt:lpstr>Modificación del patrón de lluvias en los últimos 40 años</vt:lpstr>
      <vt:lpstr>Helada atípica en Sinaloa 2011</vt:lpstr>
      <vt:lpstr>Factores que influyen en las expectativas</vt:lpstr>
      <vt:lpstr>Presentación de PowerPoint</vt:lpstr>
      <vt:lpstr>Presentación de PowerPoint</vt:lpstr>
      <vt:lpstr>Volumen de la producción (millones de toneladas)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Angélica Castrejón Toledo</dc:creator>
  <cp:lastModifiedBy>SIAP-SAGARPA</cp:lastModifiedBy>
  <cp:revision>38</cp:revision>
  <dcterms:created xsi:type="dcterms:W3CDTF">2013-02-13T22:28:07Z</dcterms:created>
  <dcterms:modified xsi:type="dcterms:W3CDTF">2013-04-10T03:17:18Z</dcterms:modified>
</cp:coreProperties>
</file>